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66" r:id="rId5"/>
  </p:sldMasterIdLst>
  <p:notesMasterIdLst>
    <p:notesMasterId r:id="rId22"/>
  </p:notesMasterIdLst>
  <p:handoutMasterIdLst>
    <p:handoutMasterId r:id="rId23"/>
  </p:handoutMasterIdLst>
  <p:sldIdLst>
    <p:sldId id="617" r:id="rId6"/>
    <p:sldId id="681" r:id="rId7"/>
    <p:sldId id="678" r:id="rId8"/>
    <p:sldId id="671" r:id="rId9"/>
    <p:sldId id="666" r:id="rId10"/>
    <p:sldId id="683" r:id="rId11"/>
    <p:sldId id="665" r:id="rId12"/>
    <p:sldId id="672" r:id="rId13"/>
    <p:sldId id="669" r:id="rId14"/>
    <p:sldId id="668" r:id="rId15"/>
    <p:sldId id="674" r:id="rId16"/>
    <p:sldId id="676" r:id="rId17"/>
    <p:sldId id="667" r:id="rId18"/>
    <p:sldId id="670" r:id="rId19"/>
    <p:sldId id="356" r:id="rId20"/>
    <p:sldId id="654" r:id="rId21"/>
  </p:sldIdLst>
  <p:sldSz cx="9144000" cy="6858000" type="screen4x3"/>
  <p:notesSz cx="68072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45A141F-29EC-4EB1-AF9D-27E1FC2053DC}">
          <p14:sldIdLst>
            <p14:sldId id="617"/>
            <p14:sldId id="681"/>
            <p14:sldId id="678"/>
            <p14:sldId id="671"/>
            <p14:sldId id="666"/>
            <p14:sldId id="683"/>
            <p14:sldId id="665"/>
            <p14:sldId id="672"/>
            <p14:sldId id="669"/>
            <p14:sldId id="668"/>
            <p14:sldId id="674"/>
            <p14:sldId id="676"/>
            <p14:sldId id="667"/>
            <p14:sldId id="670"/>
            <p14:sldId id="356"/>
            <p14:sldId id="6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9">
          <p15:clr>
            <a:srgbClr val="A4A3A4"/>
          </p15:clr>
        </p15:guide>
        <p15:guide id="2" orient="horz" pos="686" userDrawn="1">
          <p15:clr>
            <a:srgbClr val="A4A3A4"/>
          </p15:clr>
        </p15:guide>
        <p15:guide id="3" orient="horz" pos="3332">
          <p15:clr>
            <a:srgbClr val="A4A3A4"/>
          </p15:clr>
        </p15:guide>
        <p15:guide id="4" orient="horz" pos="1729" userDrawn="1">
          <p15:clr>
            <a:srgbClr val="A4A3A4"/>
          </p15:clr>
        </p15:guide>
        <p15:guide id="5" orient="horz" pos="3628">
          <p15:clr>
            <a:srgbClr val="A4A3A4"/>
          </p15:clr>
        </p15:guide>
        <p15:guide id="6" orient="horz" pos="1366" userDrawn="1">
          <p15:clr>
            <a:srgbClr val="A4A3A4"/>
          </p15:clr>
        </p15:guide>
        <p15:guide id="7" orient="horz" pos="2482">
          <p15:clr>
            <a:srgbClr val="A4A3A4"/>
          </p15:clr>
        </p15:guide>
        <p15:guide id="8" pos="5530">
          <p15:clr>
            <a:srgbClr val="A4A3A4"/>
          </p15:clr>
        </p15:guide>
        <p15:guide id="9" pos="2857" userDrawn="1">
          <p15:clr>
            <a:srgbClr val="A4A3A4"/>
          </p15:clr>
        </p15:guide>
        <p15:guide id="10" pos="1107">
          <p15:clr>
            <a:srgbClr val="A4A3A4"/>
          </p15:clr>
        </p15:guide>
        <p15:guide id="11" pos="4449">
          <p15:clr>
            <a:srgbClr val="A4A3A4"/>
          </p15:clr>
        </p15:guide>
        <p15:guide id="1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uke Zurmühl" initials="FZ" lastIdx="6" clrIdx="0">
    <p:extLst>
      <p:ext uri="{19B8F6BF-5375-455C-9EA6-DF929625EA0E}">
        <p15:presenceInfo xmlns:p15="http://schemas.microsoft.com/office/powerpoint/2012/main" userId="S-1-5-21-61992601-284220341-246565218-4323" providerId="AD"/>
      </p:ext>
    </p:extLst>
  </p:cmAuthor>
  <p:cmAuthor id="2" name="Johannes Sczyrba" initials="JS" lastIdx="16" clrIdx="1">
    <p:extLst>
      <p:ext uri="{19B8F6BF-5375-455C-9EA6-DF929625EA0E}">
        <p15:presenceInfo xmlns:p15="http://schemas.microsoft.com/office/powerpoint/2012/main" userId="S::sczyrba@daad.de::81aba61c-eec4-403c-9931-4d81f76608fe" providerId="AD"/>
      </p:ext>
    </p:extLst>
  </p:cmAuthor>
  <p:cmAuthor id="3" name="Eva-Maria Hoppe" initials="EH" lastIdx="11" clrIdx="2">
    <p:extLst>
      <p:ext uri="{19B8F6BF-5375-455C-9EA6-DF929625EA0E}">
        <p15:presenceInfo xmlns:p15="http://schemas.microsoft.com/office/powerpoint/2012/main" userId="S::hoppe@daad.de::1ae11cc9-ff56-400c-b3b3-3de0dadf65be" providerId="AD"/>
      </p:ext>
    </p:extLst>
  </p:cmAuthor>
  <p:cmAuthor id="4" name="Reinhard Babel" initials="RB" lastIdx="11" clrIdx="3">
    <p:extLst>
      <p:ext uri="{19B8F6BF-5375-455C-9EA6-DF929625EA0E}">
        <p15:presenceInfo xmlns:p15="http://schemas.microsoft.com/office/powerpoint/2012/main" userId="S::babel@daad.de::fa47d380-b114-4f48-b89a-9682ad089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F"/>
    <a:srgbClr val="E98A11"/>
    <a:srgbClr val="BFBFBF"/>
    <a:srgbClr val="003057"/>
    <a:srgbClr val="C70075"/>
    <a:srgbClr val="ABFFA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5" autoAdjust="0"/>
    <p:restoredTop sz="89135" autoAdjust="0"/>
  </p:normalViewPr>
  <p:slideViewPr>
    <p:cSldViewPr snapToGrid="0" snapToObjects="1" showGuides="1">
      <p:cViewPr varScale="1">
        <p:scale>
          <a:sx n="76" d="100"/>
          <a:sy n="76" d="100"/>
        </p:scale>
        <p:origin x="2093" y="62"/>
      </p:cViewPr>
      <p:guideLst>
        <p:guide orient="horz" pos="899"/>
        <p:guide orient="horz" pos="686"/>
        <p:guide orient="horz" pos="3332"/>
        <p:guide orient="horz" pos="1729"/>
        <p:guide orient="horz" pos="3628"/>
        <p:guide orient="horz" pos="1366"/>
        <p:guide orient="horz" pos="2482"/>
        <p:guide pos="5530"/>
        <p:guide pos="2857"/>
        <p:guide pos="1107"/>
        <p:guide pos="4449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4192" y="-96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ECA7CC5-4C6C-AB4C-9355-28208890AEF6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839" y="9408982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4272719-6CDC-F640-A8BB-645EEE9340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8B9BBB-3449-0449-A8EB-11AE15F34D03}" type="datetimeFigureOut">
              <a:rPr lang="de-DE" smtClean="0"/>
              <a:t>23.03.2021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05350"/>
            <a:ext cx="5445760" cy="4457700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9" y="9408982"/>
            <a:ext cx="2949786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78668C5-5B4B-934C-A443-57CF9F26C2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/>
          </a:p>
          <a:p>
            <a:r>
              <a:rPr lang="de-DE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/>
              <a:t>Herzlich 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3CB02768-2BCF-4DA0-B0D5-9C02E3E7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6BBEC67C-C194-46DF-8D6A-F10C87AF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86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86A5C568-3D66-4766-BC11-3E5B69D9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452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2ACA87F-CB97-44CA-8B29-5B69FC41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88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F52AF615-E3E3-4314-B794-15C918C5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39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 mit Wel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196A92F-2E79-5D4F-8A5F-A9D7DD14A1A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8" t="20704" r="5938" b="-9397"/>
          <a:stretch/>
        </p:blipFill>
        <p:spPr>
          <a:xfrm>
            <a:off x="0" y="1081548"/>
            <a:ext cx="9144303" cy="57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52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2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llbild_Mit_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26" hasCustomPrompt="1"/>
          </p:nvPr>
        </p:nvSpPr>
        <p:spPr>
          <a:xfrm>
            <a:off x="-11553" y="5817669"/>
            <a:ext cx="9142195" cy="1100342"/>
          </a:xfrm>
          <a:solidFill>
            <a:srgbClr val="D9D9D9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/>
              <a:t>Lore </a:t>
            </a:r>
            <a:r>
              <a:rPr lang="de-DE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000"/>
    </mc:Choice>
    <mc:Fallback xmlns="">
      <p:transition advTm="19000"/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/>
          </a:p>
          <a:p>
            <a:r>
              <a:rPr lang="de-DE" dirty="0"/>
              <a:t>Titelbild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/>
              <a:t>Herzlich Willkommen!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03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8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7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86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0876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3145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36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81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8479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36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47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7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9127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19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9233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46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07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llbild_Mit_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26" hasCustomPrompt="1"/>
          </p:nvPr>
        </p:nvSpPr>
        <p:spPr>
          <a:xfrm>
            <a:off x="-11553" y="5817669"/>
            <a:ext cx="9142195" cy="1100342"/>
          </a:xfrm>
          <a:solidFill>
            <a:srgbClr val="D9D9D9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dirty="0"/>
              <a:t>Lore </a:t>
            </a:r>
            <a:r>
              <a:rPr lang="de-DE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1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000"/>
    </mc:Choice>
    <mc:Fallback xmlns="">
      <p:transition advTm="19000"/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8B89ADE3-4A99-40BE-ABB9-9F3ED5A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41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2310B62-0432-4F98-9679-F3E6F255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8F491059-09FA-40F8-BAA6-039E5D6C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8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0B3D420-E71C-457C-8A3D-728AC94F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4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F108EF7-E90A-4747-8B9B-D3867671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23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FF76D268-DA54-45A3-8FB2-4920A804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4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740B225-436D-114B-A8D9-B97CC00DDCC8}"/>
              </a:ext>
            </a:extLst>
          </p:cNvPr>
          <p:cNvSpPr/>
          <p:nvPr userDrawn="1"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rgbClr val="0060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8500"/>
            <a:ext cx="4145004" cy="10795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79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64" r:id="rId9"/>
    <p:sldLayoutId id="2147483653" r:id="rId10"/>
    <p:sldLayoutId id="2147483660" r:id="rId11"/>
    <p:sldLayoutId id="2147483665" r:id="rId12"/>
    <p:sldLayoutId id="2147483666" r:id="rId13"/>
    <p:sldLayoutId id="2147483654" r:id="rId14"/>
    <p:sldLayoutId id="2147483765" r:id="rId15"/>
    <p:sldLayoutId id="2147483655" r:id="rId16"/>
    <p:sldLayoutId id="2147483764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draußen, Gebäude, sitzend, Straße enthält.&#10;&#10;Automatisch generierte Beschreibung">
            <a:extLst>
              <a:ext uri="{FF2B5EF4-FFF2-40B4-BE49-F238E27FC236}">
                <a16:creationId xmlns:a16="http://schemas.microsoft.com/office/drawing/2014/main" id="{C900EE53-60E6-43F7-96FD-E6E23ECDC3E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6672" cy="576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4691A22-AA40-4B01-ACEA-0BE799D117B6}"/>
              </a:ext>
            </a:extLst>
          </p:cNvPr>
          <p:cNvSpPr/>
          <p:nvPr/>
        </p:nvSpPr>
        <p:spPr>
          <a:xfrm>
            <a:off x="0" y="0"/>
            <a:ext cx="9144000" cy="5760000"/>
          </a:xfrm>
          <a:prstGeom prst="rect">
            <a:avLst/>
          </a:prstGeom>
          <a:gradFill>
            <a:gsLst>
              <a:gs pos="0">
                <a:srgbClr val="003057">
                  <a:alpha val="3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F67038-386D-45F0-9F44-C4F1040C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E9A67-508C-2544-868A-47185330C568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2ECE1E-D4A0-473D-99A3-D203D3BE32BC}"/>
              </a:ext>
            </a:extLst>
          </p:cNvPr>
          <p:cNvSpPr txBox="1"/>
          <p:nvPr/>
        </p:nvSpPr>
        <p:spPr>
          <a:xfrm rot="16200000">
            <a:off x="8058877" y="3457125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Thomas Pankau, DAAD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7DBC17-9924-4752-8C65-CE89C7A58BAE}"/>
              </a:ext>
            </a:extLst>
          </p:cNvPr>
          <p:cNvSpPr txBox="1"/>
          <p:nvPr/>
        </p:nvSpPr>
        <p:spPr>
          <a:xfrm>
            <a:off x="362562" y="1627832"/>
            <a:ext cx="8418875" cy="4000807"/>
          </a:xfrm>
          <a:prstGeom prst="rect">
            <a:avLst/>
          </a:prstGeom>
          <a:solidFill>
            <a:srgbClr val="BFBFBF">
              <a:alpha val="69804"/>
            </a:srgbClr>
          </a:solidFill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3200" b="1" dirty="0" err="1">
                <a:solidFill>
                  <a:srgbClr val="0060AF"/>
                </a:solidFill>
              </a:rPr>
              <a:t>Presentation</a:t>
            </a:r>
            <a:r>
              <a:rPr lang="de-DE" sz="3200" b="1" dirty="0">
                <a:solidFill>
                  <a:srgbClr val="0060AF"/>
                </a:solidFill>
              </a:rPr>
              <a:t> </a:t>
            </a:r>
            <a:r>
              <a:rPr lang="de-DE" sz="3200" b="1" dirty="0" err="1">
                <a:solidFill>
                  <a:srgbClr val="0060AF"/>
                </a:solidFill>
              </a:rPr>
              <a:t>of</a:t>
            </a:r>
            <a:r>
              <a:rPr lang="de-DE" sz="3200" b="1" dirty="0">
                <a:solidFill>
                  <a:srgbClr val="0060AF"/>
                </a:solidFill>
              </a:rPr>
              <a:t> </a:t>
            </a:r>
            <a:r>
              <a:rPr lang="de-DE" sz="3200" b="1" dirty="0" err="1">
                <a:solidFill>
                  <a:srgbClr val="0060AF"/>
                </a:solidFill>
              </a:rPr>
              <a:t>the</a:t>
            </a:r>
            <a:r>
              <a:rPr lang="de-DE" sz="3200" b="1" dirty="0">
                <a:solidFill>
                  <a:srgbClr val="0060AF"/>
                </a:solidFill>
              </a:rPr>
              <a:t> </a:t>
            </a:r>
            <a:r>
              <a:rPr lang="de-DE" sz="3200" b="1" dirty="0" err="1">
                <a:solidFill>
                  <a:srgbClr val="0060AF"/>
                </a:solidFill>
              </a:rPr>
              <a:t>new</a:t>
            </a:r>
            <a:r>
              <a:rPr lang="de-DE" sz="3200" b="1" dirty="0">
                <a:solidFill>
                  <a:srgbClr val="0060AF"/>
                </a:solidFill>
              </a:rPr>
              <a:t> DAAD Programme: </a:t>
            </a:r>
            <a:br>
              <a:rPr lang="de-DE" sz="3200" b="1" dirty="0">
                <a:solidFill>
                  <a:srgbClr val="0060AF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Higher education cooperation with Jordan and Lebanon to support Syrian university staff (2021–2022) </a:t>
            </a:r>
            <a:endParaRPr lang="de-DE" sz="3200" b="1" dirty="0">
              <a:solidFill>
                <a:schemeClr val="bg1"/>
              </a:solidFill>
            </a:endParaRPr>
          </a:p>
          <a:p>
            <a:r>
              <a:rPr lang="de-DE" sz="3200" b="1" dirty="0">
                <a:solidFill>
                  <a:srgbClr val="0060AF"/>
                </a:solidFill>
              </a:rPr>
              <a:t> </a:t>
            </a:r>
          </a:p>
          <a:p>
            <a:r>
              <a:rPr lang="de-DE" sz="3200" b="1" dirty="0">
                <a:solidFill>
                  <a:srgbClr val="0060AF"/>
                </a:solidFill>
              </a:rPr>
              <a:t>15.04.2021 </a:t>
            </a:r>
          </a:p>
          <a:p>
            <a:r>
              <a:rPr lang="en-US" sz="3200" b="1" dirty="0">
                <a:solidFill>
                  <a:srgbClr val="0060AF"/>
                </a:solidFill>
              </a:rPr>
              <a:t>Higher Education </a:t>
            </a:r>
            <a:br>
              <a:rPr lang="en-US" sz="3200" b="1" dirty="0">
                <a:solidFill>
                  <a:srgbClr val="0060AF"/>
                </a:solidFill>
              </a:rPr>
            </a:br>
            <a:r>
              <a:rPr lang="en-US" sz="3200" b="1" dirty="0">
                <a:solidFill>
                  <a:srgbClr val="0060AF"/>
                </a:solidFill>
              </a:rPr>
              <a:t>in Syria after a decade of war</a:t>
            </a:r>
            <a:endParaRPr lang="de-DE" sz="3200" b="1" dirty="0">
              <a:solidFill>
                <a:srgbClr val="006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1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379" y="1176390"/>
            <a:ext cx="8424000" cy="3960000"/>
          </a:xfrm>
        </p:spPr>
        <p:txBody>
          <a:bodyPr/>
          <a:lstStyle/>
          <a:p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Activities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that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are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Eligible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Funding</a:t>
            </a:r>
            <a:endParaRPr lang="de-DE" sz="20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Participation in and/or organisation of events, work meetings and workshops (e.g. special courses, summer and winter schools, study trips, conferences, etc.) in Germany, Jordan and/or Lebanon;</a:t>
            </a:r>
            <a:endParaRPr lang="de-DE" sz="18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Planning, development, implementation and/or further development of digital and non-digital courses;</a:t>
            </a:r>
            <a:endParaRPr lang="de-DE" sz="18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Developing educational materials; </a:t>
            </a:r>
            <a:endParaRPr lang="de-DE" sz="18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Implementation of online courses or digital laboratories; </a:t>
            </a:r>
            <a:endParaRPr lang="de-DE" sz="18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Teaching activities by German, Jordanian and/or Lebanese academic personnel or lecturers;</a:t>
            </a:r>
            <a:endParaRPr lang="de-DE" sz="18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Mobility and visits by German, Syrian, Jordanian and/or Lebanese students, graduates, PhD students, academics and researchers and/or university personnel.</a:t>
            </a:r>
            <a:endParaRPr lang="de-DE" sz="1800" b="1" spc="-2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ingekerbter Richtungspfeil 5">
            <a:extLst>
              <a:ext uri="{FF2B5EF4-FFF2-40B4-BE49-F238E27FC236}">
                <a16:creationId xmlns:a16="http://schemas.microsoft.com/office/drawing/2014/main" id="{3337044A-7526-4ABA-BE54-0C89285E378C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6" name="Eingekerbter Richtungspfeil 5">
            <a:extLst>
              <a:ext uri="{FF2B5EF4-FFF2-40B4-BE49-F238E27FC236}">
                <a16:creationId xmlns:a16="http://schemas.microsoft.com/office/drawing/2014/main" id="{56D5E395-CAD2-4EA3-A762-566367CFE7C6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6F55F39C-1B28-4D13-AA36-DF8040EED180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27E138E7-B36D-4E78-9679-452DA5BF37AC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35100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75" y="1711849"/>
            <a:ext cx="8424000" cy="3960000"/>
          </a:xfrm>
        </p:spPr>
        <p:txBody>
          <a:bodyPr/>
          <a:lstStyle/>
          <a:p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Current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Projects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within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this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Programme: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Philipps-Universität Marburg: PIANO - </a:t>
            </a:r>
            <a:r>
              <a:rPr lang="de-DE" sz="1600" b="1" spc="-20" dirty="0">
                <a:solidFill>
                  <a:schemeClr val="tx2">
                    <a:lumMod val="50000"/>
                  </a:schemeClr>
                </a:solidFill>
              </a:rPr>
              <a:t>Pharmazeutische Initiative für die Arzneipflanzen des Nahen Ostens in Forschung und Lehre</a:t>
            </a:r>
            <a:b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(Pharmaceutical initiative for the medicinal plants of the Middle East in research and teaching)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Magdeburg-</a:t>
            </a:r>
            <a:r>
              <a:rPr lang="en-US" sz="1600" b="1" spc="-20" dirty="0" err="1">
                <a:solidFill>
                  <a:schemeClr val="tx2">
                    <a:lumMod val="50000"/>
                  </a:schemeClr>
                </a:solidFill>
              </a:rPr>
              <a:t>Stendal</a:t>
            </a: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 University of Applied Sciences: German Jordanian Applied University Teaching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Brandenburg University of Technology: Urban and Architectural Heritage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Saarland University: JUICEE Developing Jordanian Universities Innovation Capacities and Entrepreneurship Education</a:t>
            </a:r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3201A957-15B4-4FC9-A37C-5D4E52FA7351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BA5D3074-AD65-40A9-A9CA-DC09367E33E8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9" name="Eingekerbter Richtungspfeil 5">
            <a:extLst>
              <a:ext uri="{FF2B5EF4-FFF2-40B4-BE49-F238E27FC236}">
                <a16:creationId xmlns:a16="http://schemas.microsoft.com/office/drawing/2014/main" id="{1B061C5B-BB92-4C36-955A-E9E1A51A54F8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0" name="Eingekerbter Richtungspfeil 5">
            <a:extLst>
              <a:ext uri="{FF2B5EF4-FFF2-40B4-BE49-F238E27FC236}">
                <a16:creationId xmlns:a16="http://schemas.microsoft.com/office/drawing/2014/main" id="{0A920F85-1391-47B1-A13C-56C9665F3857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69464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tx2">
                    <a:lumMod val="50000"/>
                  </a:schemeClr>
                </a:solidFill>
              </a:rPr>
              <a:t>Current Projects within this </a:t>
            </a:r>
            <a:r>
              <a:rPr lang="en-US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pc="-2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Frankfurt University of Applied Science: Transnationalism and Localization in Social Work: Focus in Syrian Refugees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TU Berlin: Building Refugees Integration through urban development and social Work (BRICK)</a:t>
            </a:r>
            <a:r>
              <a:rPr lang="de-DE" sz="1600" b="1" spc="-20" dirty="0">
                <a:solidFill>
                  <a:schemeClr val="tx2">
                    <a:lumMod val="50000"/>
                  </a:schemeClr>
                </a:solidFill>
              </a:rPr>
              <a:t> Die Technologie der Datenerfassung für nachhaltige Entwicklung und Krisenmanagement</a:t>
            </a:r>
            <a:endParaRPr lang="en-US" sz="16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FU Berlin: GEO-IT - </a:t>
            </a:r>
            <a:r>
              <a:rPr lang="de-DE" sz="1600" b="1" spc="-20" dirty="0">
                <a:solidFill>
                  <a:schemeClr val="tx2">
                    <a:lumMod val="50000"/>
                  </a:schemeClr>
                </a:solidFill>
              </a:rPr>
              <a:t>Die Technologie der Datenerfassung für nachhaltige Entwicklung und Krisenmanagement</a:t>
            </a:r>
            <a:b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(The technology of data collection for sustainable development and crisis management)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de-DE" sz="1600" b="1" spc="-20" dirty="0" err="1">
                <a:solidFill>
                  <a:schemeClr val="tx2">
                    <a:lumMod val="50000"/>
                  </a:schemeClr>
                </a:solidFill>
              </a:rPr>
              <a:t>Nuertingen</a:t>
            </a:r>
            <a:r>
              <a:rPr lang="de-DE" sz="1600" b="1" spc="-20" dirty="0">
                <a:solidFill>
                  <a:schemeClr val="tx2">
                    <a:lumMod val="50000"/>
                  </a:schemeClr>
                </a:solidFill>
              </a:rPr>
              <a:t>-Geislingen University (</a:t>
            </a: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NGU): Middle East Partnership for Productive Landscapes - Validating ecosystem services for sustainable growth and climate resilience</a:t>
            </a:r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3201A957-15B4-4FC9-A37C-5D4E52FA7351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BA5D3074-AD65-40A9-A9CA-DC09367E33E8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9" name="Eingekerbter Richtungspfeil 5">
            <a:extLst>
              <a:ext uri="{FF2B5EF4-FFF2-40B4-BE49-F238E27FC236}">
                <a16:creationId xmlns:a16="http://schemas.microsoft.com/office/drawing/2014/main" id="{1B061C5B-BB92-4C36-955A-E9E1A51A54F8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0" name="Eingekerbter Richtungspfeil 5">
            <a:extLst>
              <a:ext uri="{FF2B5EF4-FFF2-40B4-BE49-F238E27FC236}">
                <a16:creationId xmlns:a16="http://schemas.microsoft.com/office/drawing/2014/main" id="{0A920F85-1391-47B1-A13C-56C9665F3857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76286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75" y="1299956"/>
            <a:ext cx="8424000" cy="3960000"/>
          </a:xfrm>
        </p:spPr>
        <p:txBody>
          <a:bodyPr/>
          <a:lstStyle/>
          <a:p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Programme Information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Only German Institutions of Higher Education were eligible for applying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Support is provided as full financing.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The funding-period began on 01/01/2021 and ends on 31/12/2022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The DAAD grant is generally limited to a maximum of 100,000 Euros per year.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000" b="1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 is open to all subject areas.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Target groups are Bachelor’s and/or Master’s students, PhD students, postdocs, habilitation candidates, academics, researchers and professors, etc. </a:t>
            </a:r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B6E504CF-8375-48BE-B212-DEB68F747264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4B21D62D-6D1C-4E58-8793-0E3408BA1A7D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9" name="Eingekerbter Richtungspfeil 5">
            <a:extLst>
              <a:ext uri="{FF2B5EF4-FFF2-40B4-BE49-F238E27FC236}">
                <a16:creationId xmlns:a16="http://schemas.microsoft.com/office/drawing/2014/main" id="{2AC8B528-26BD-4F03-A3D6-47B653101F2A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1" name="Eingekerbter Richtungspfeil 5">
            <a:extLst>
              <a:ext uri="{FF2B5EF4-FFF2-40B4-BE49-F238E27FC236}">
                <a16:creationId xmlns:a16="http://schemas.microsoft.com/office/drawing/2014/main" id="{A8692175-0B1B-42F6-B1AD-778E7F5484D5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en-US" sz="1400" b="1" dirty="0"/>
              <a:t>Measures / Activities</a:t>
            </a:r>
          </a:p>
        </p:txBody>
      </p:sp>
    </p:spTree>
    <p:extLst>
      <p:ext uri="{BB962C8B-B14F-4D97-AF65-F5344CB8AC3E}">
        <p14:creationId xmlns:p14="http://schemas.microsoft.com/office/powerpoint/2010/main" val="192203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tx2">
                    <a:lumMod val="50000"/>
                  </a:schemeClr>
                </a:solidFill>
              </a:rPr>
              <a:t>Section P24 – Cooperation Projects in the Middle East, Asia, Africa and Latin America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 err="1">
                <a:solidFill>
                  <a:schemeClr val="tx2">
                    <a:lumMod val="50000"/>
                  </a:schemeClr>
                </a:solidFill>
              </a:rPr>
              <a:t>Kennedyallee</a:t>
            </a: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 50, 53175 Bonn, Germany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Head: </a:t>
            </a:r>
            <a:r>
              <a:rPr lang="en-GB" sz="1800" b="1" spc="-20" dirty="0" err="1">
                <a:solidFill>
                  <a:schemeClr val="tx2">
                    <a:lumMod val="50000"/>
                  </a:schemeClr>
                </a:solidFill>
              </a:rPr>
              <a:t>Dr.</a:t>
            </a: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 Reinhard Babel </a:t>
            </a:r>
            <a:b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Email: babel@daad.de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Administration: Eva-Maria Hoppe </a:t>
            </a:r>
            <a:b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Email: hoppe@daad.de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Team Leader: </a:t>
            </a:r>
            <a:r>
              <a:rPr lang="en-GB" sz="1800" b="1" spc="-20" dirty="0" err="1">
                <a:solidFill>
                  <a:schemeClr val="tx2">
                    <a:lumMod val="50000"/>
                  </a:schemeClr>
                </a:solidFill>
              </a:rPr>
              <a:t>Dr.</a:t>
            </a: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 Johannes Sczyrba </a:t>
            </a:r>
            <a:b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800" b="1" spc="-20" dirty="0">
                <a:solidFill>
                  <a:schemeClr val="tx2">
                    <a:lumMod val="50000"/>
                  </a:schemeClr>
                </a:solidFill>
              </a:rPr>
              <a:t>Email: sczyrba@daad.de </a:t>
            </a:r>
          </a:p>
        </p:txBody>
      </p:sp>
      <p:sp>
        <p:nvSpPr>
          <p:cNvPr id="5" name="Eingekerbter Richtungspfeil 5">
            <a:extLst>
              <a:ext uri="{FF2B5EF4-FFF2-40B4-BE49-F238E27FC236}">
                <a16:creationId xmlns:a16="http://schemas.microsoft.com/office/drawing/2014/main" id="{D8824A38-751C-4B13-B2DB-D4FA19EA32AD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6" name="Eingekerbter Richtungspfeil 5">
            <a:extLst>
              <a:ext uri="{FF2B5EF4-FFF2-40B4-BE49-F238E27FC236}">
                <a16:creationId xmlns:a16="http://schemas.microsoft.com/office/drawing/2014/main" id="{DBC8F14F-0352-4FE1-B060-5310C44CB0CA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59EBA1DA-6DDA-4002-B6B6-37B024D062E3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D04D457B-079A-4147-B865-ED5CB07E35EA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en-US" sz="1400" b="1" dirty="0"/>
              <a:t>Measures / Activities</a:t>
            </a:r>
          </a:p>
        </p:txBody>
      </p:sp>
    </p:spTree>
    <p:extLst>
      <p:ext uri="{BB962C8B-B14F-4D97-AF65-F5344CB8AC3E}">
        <p14:creationId xmlns:p14="http://schemas.microsoft.com/office/powerpoint/2010/main" val="43575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de-DE" sz="2400" b="1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A378CB-A474-435F-8BE7-87C11B63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917E9A67-508C-2544-868A-47185330C568}" type="slidenum">
              <a:rPr lang="de-DE" smtClean="0"/>
              <a:pPr>
                <a:spcAft>
                  <a:spcPts val="600"/>
                </a:spcAft>
              </a:pPr>
              <a:t>15</a:t>
            </a:fld>
            <a:endParaRPr lang="de-DE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587500" y="1860550"/>
            <a:ext cx="7061200" cy="36766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C3EC936-BA42-49BB-A9D4-57DC1B6EE1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06" y="1504950"/>
            <a:ext cx="5890194" cy="2605620"/>
          </a:xfrm>
          <a:solidFill>
            <a:schemeClr val="bg1"/>
          </a:solidFill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chemeClr val="tx2">
                    <a:lumMod val="50000"/>
                  </a:schemeClr>
                </a:solidFill>
              </a:rPr>
              <a:t>Any </a:t>
            </a:r>
            <a:r>
              <a:rPr lang="de-DE" sz="3600" dirty="0" err="1">
                <a:solidFill>
                  <a:schemeClr val="tx2">
                    <a:lumMod val="50000"/>
                  </a:schemeClr>
                </a:solidFill>
              </a:rPr>
              <a:t>questions</a:t>
            </a:r>
            <a:r>
              <a:rPr lang="de-DE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9BAAB2-BE56-4D3E-8978-8609C95D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000" y="1080000"/>
            <a:ext cx="3240000" cy="5778000"/>
          </a:xfrm>
          <a:prstGeom prst="rect">
            <a:avLst/>
          </a:prstGeom>
        </p:spPr>
      </p:pic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8B26B2E7-1409-40A4-ADC9-4D45916C1F54}"/>
              </a:ext>
            </a:extLst>
          </p:cNvPr>
          <p:cNvSpPr txBox="1">
            <a:spLocks/>
          </p:cNvSpPr>
          <p:nvPr/>
        </p:nvSpPr>
        <p:spPr>
          <a:xfrm>
            <a:off x="7851275" y="65032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4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_MG_2560b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0000"/>
          </a:xfrm>
          <a:prstGeom prst="rect">
            <a:avLst/>
          </a:prstGeom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350044" y="773113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you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your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attention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587500" y="1860550"/>
            <a:ext cx="7061200" cy="36766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Dr. Reinhard Babel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Section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de-DE" dirty="0">
                <a:solidFill>
                  <a:prstClr val="white"/>
                </a:solidFill>
                <a:latin typeface="Arial" charset="0"/>
              </a:rPr>
              <a:t>P24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Deutscher Akademischer Austauschdienst (DAAD)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German Academic Exchange Service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Kennedyallee 50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53175 Bonn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www.daad.de</a:t>
            </a:r>
          </a:p>
        </p:txBody>
      </p:sp>
      <p:sp>
        <p:nvSpPr>
          <p:cNvPr id="8" name="Textfeld 7"/>
          <p:cNvSpPr txBox="1"/>
          <p:nvPr/>
        </p:nvSpPr>
        <p:spPr>
          <a:xfrm rot="16200000">
            <a:off x="-387197" y="5137378"/>
            <a:ext cx="10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8C897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Michael Jordan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A378CB-A474-435F-8BE7-87C11B63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E9A67-508C-2544-868A-47185330C568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F67038-386D-45F0-9F44-C4F1040C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E9A67-508C-2544-868A-47185330C568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 descr="Ein Bild, das Natur enthält.&#10;&#10;Automatisch generierte Beschreibung">
            <a:extLst>
              <a:ext uri="{FF2B5EF4-FFF2-40B4-BE49-F238E27FC236}">
                <a16:creationId xmlns:a16="http://schemas.microsoft.com/office/drawing/2014/main" id="{8BEB960D-C16F-4173-B5C8-49B4AAA3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3806"/>
            <a:ext cx="9144000" cy="57531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F233F7A-64D6-4F63-B8BB-01DA889D7B4D}"/>
              </a:ext>
            </a:extLst>
          </p:cNvPr>
          <p:cNvSpPr txBox="1"/>
          <p:nvPr/>
        </p:nvSpPr>
        <p:spPr>
          <a:xfrm>
            <a:off x="360000" y="0"/>
            <a:ext cx="8424000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Higher education cooperation with Jordan and Lebanon to support Syrian university staff (2021–2022)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Initiation of Partnerships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A80F3E1-9928-441C-B419-CBC062A016B8}"/>
              </a:ext>
            </a:extLst>
          </p:cNvPr>
          <p:cNvSpPr/>
          <p:nvPr/>
        </p:nvSpPr>
        <p:spPr>
          <a:xfrm>
            <a:off x="4693919" y="2323107"/>
            <a:ext cx="870773" cy="84336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endParaRPr lang="de-DE" sz="12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extfeld 261">
            <a:extLst>
              <a:ext uri="{FF2B5EF4-FFF2-40B4-BE49-F238E27FC236}">
                <a16:creationId xmlns:a16="http://schemas.microsoft.com/office/drawing/2014/main" id="{489DF58E-5EA6-45E3-8667-F0C19AF3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344" y="1623964"/>
            <a:ext cx="1227865" cy="4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Germany</a:t>
            </a:r>
          </a:p>
        </p:txBody>
      </p:sp>
      <p:sp>
        <p:nvSpPr>
          <p:cNvPr id="13" name="Textfeld 261">
            <a:extLst>
              <a:ext uri="{FF2B5EF4-FFF2-40B4-BE49-F238E27FC236}">
                <a16:creationId xmlns:a16="http://schemas.microsoft.com/office/drawing/2014/main" id="{287CB8CA-0ACA-4F6A-8D3B-95CCE064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943" y="2047807"/>
            <a:ext cx="2083042" cy="5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Jordan,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Lebanon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,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Syria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F67038-386D-45F0-9F44-C4F1040C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E9A67-508C-2544-868A-47185330C568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6CAD3B-F62D-4980-8B31-F3651C530A94}"/>
              </a:ext>
            </a:extLst>
          </p:cNvPr>
          <p:cNvSpPr/>
          <p:nvPr/>
        </p:nvSpPr>
        <p:spPr>
          <a:xfrm>
            <a:off x="0" y="1089000"/>
            <a:ext cx="9144000" cy="468000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0" rIns="360000" bIns="360000">
            <a:noAutofit/>
          </a:bodyPr>
          <a:lstStyle/>
          <a:p>
            <a:pPr marL="0" lvl="1">
              <a:buClr>
                <a:schemeClr val="accent2"/>
              </a:buClr>
              <a:buSzPct val="110000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The DAAD </a:t>
            </a:r>
            <a:r>
              <a:rPr lang="en-US" sz="2000" b="1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1" spc="-20" dirty="0">
                <a:solidFill>
                  <a:schemeClr val="accent6">
                    <a:lumMod val="50000"/>
                  </a:schemeClr>
                </a:solidFill>
              </a:rPr>
              <a:t>Higher education cooperation with Jordan and Lebanon to support Syrian university staff (2021–2022) </a:t>
            </a:r>
            <a:br>
              <a:rPr lang="en-US" sz="2000" b="1" spc="-2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1" spc="-20" dirty="0">
                <a:solidFill>
                  <a:schemeClr val="accent6">
                    <a:lumMod val="50000"/>
                  </a:schemeClr>
                </a:solidFill>
              </a:rPr>
              <a:t>Initiation of Partnerships</a:t>
            </a:r>
          </a:p>
          <a:p>
            <a:pPr marL="0" lvl="1">
              <a:buClr>
                <a:schemeClr val="accent2"/>
              </a:buClr>
              <a:buSzPct val="110000"/>
            </a:pPr>
            <a:endParaRPr lang="en-US" sz="2400" spc="-2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1" indent="-285750">
              <a:spcAft>
                <a:spcPts val="120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§"/>
            </a:pPr>
            <a:r>
              <a:rPr lang="en-US" sz="2000" spc="-20" dirty="0">
                <a:solidFill>
                  <a:schemeClr val="tx2">
                    <a:lumMod val="50000"/>
                  </a:schemeClr>
                </a:solidFill>
              </a:rPr>
              <a:t>Background </a:t>
            </a:r>
          </a:p>
          <a:p>
            <a:pPr marL="285750" lvl="1" indent="-285750">
              <a:spcAft>
                <a:spcPts val="120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§"/>
            </a:pPr>
            <a:r>
              <a:rPr lang="en-US" sz="2000" spc="-20" dirty="0">
                <a:solidFill>
                  <a:schemeClr val="tx2">
                    <a:lumMod val="50000"/>
                  </a:schemeClr>
                </a:solidFill>
              </a:rPr>
              <a:t>Objectives</a:t>
            </a:r>
          </a:p>
          <a:p>
            <a:pPr marL="285750" lvl="1" indent="-285750">
              <a:spcAft>
                <a:spcPts val="120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§"/>
            </a:pPr>
            <a:r>
              <a:rPr lang="en-US" sz="2000" spc="-20" dirty="0">
                <a:solidFill>
                  <a:schemeClr val="tx2">
                    <a:lumMod val="50000"/>
                  </a:schemeClr>
                </a:solidFill>
              </a:rPr>
              <a:t>Measures / Activities</a:t>
            </a:r>
          </a:p>
          <a:p>
            <a:pPr marL="285750" lvl="1" indent="-285750">
              <a:spcAft>
                <a:spcPts val="1200"/>
              </a:spcAft>
              <a:buClr>
                <a:schemeClr val="accent2"/>
              </a:buClr>
              <a:buSzPct val="103000"/>
              <a:buFont typeface="Wingdings" panose="05000000000000000000" pitchFamily="2" charset="2"/>
              <a:buChar char="§"/>
            </a:pPr>
            <a:r>
              <a:rPr lang="en-US" sz="2000" spc="-20" dirty="0">
                <a:solidFill>
                  <a:schemeClr val="tx2">
                    <a:lumMod val="50000"/>
                  </a:schemeClr>
                </a:solidFill>
              </a:rPr>
              <a:t>General Information</a:t>
            </a:r>
            <a:endParaRPr lang="en-US" altLang="de-DE" sz="2000" spc="-2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233F7A-64D6-4F63-B8BB-01DA889D7B4D}"/>
              </a:ext>
            </a:extLst>
          </p:cNvPr>
          <p:cNvSpPr txBox="1"/>
          <p:nvPr/>
        </p:nvSpPr>
        <p:spPr>
          <a:xfrm>
            <a:off x="360000" y="0"/>
            <a:ext cx="8424000" cy="10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The German Academic Exchange Service</a:t>
            </a:r>
          </a:p>
        </p:txBody>
      </p:sp>
    </p:spTree>
    <p:extLst>
      <p:ext uri="{BB962C8B-B14F-4D97-AF65-F5344CB8AC3E}">
        <p14:creationId xmlns:p14="http://schemas.microsoft.com/office/powerpoint/2010/main" val="145508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1950" lvl="1" indent="0">
              <a:spcAft>
                <a:spcPts val="1200"/>
              </a:spcAft>
              <a:buSzPct val="103000"/>
              <a:buNone/>
            </a:pPr>
            <a:endParaRPr lang="de-DE" sz="20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175E8B-629C-458B-BF12-DDE453A4EB10}"/>
              </a:ext>
            </a:extLst>
          </p:cNvPr>
          <p:cNvSpPr txBox="1"/>
          <p:nvPr/>
        </p:nvSpPr>
        <p:spPr>
          <a:xfrm>
            <a:off x="962987" y="1440000"/>
            <a:ext cx="6672715" cy="3790568"/>
          </a:xfrm>
          <a:prstGeom prst="rect">
            <a:avLst/>
          </a:prstGeom>
          <a:solidFill>
            <a:schemeClr val="bg2">
              <a:alpha val="75000"/>
            </a:schemeClr>
          </a:solidFill>
          <a:ln w="254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0000" tIns="180000" rIns="180000" bIns="18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civil war in Syria led to a permanent instability of the country which also affected the Syrian universities: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Destruction of parts of the university sector 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b="1" spc="-20" dirty="0">
                <a:solidFill>
                  <a:schemeClr val="tx2">
                    <a:lumMod val="50000"/>
                  </a:schemeClr>
                </a:solidFill>
              </a:rPr>
              <a:t>destruction of university equipment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loss of qualified teaching staff 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reduction in the quality of teaching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reduction in quality of the supervision of theses especially in the area of master’s and doctoral degree </a:t>
            </a:r>
            <a:r>
              <a:rPr lang="en-US" sz="1600" b="1" spc="-20" dirty="0" err="1">
                <a:solidFill>
                  <a:schemeClr val="tx2">
                    <a:lumMod val="50000"/>
                  </a:schemeClr>
                </a:solidFill>
              </a:rPr>
              <a:t>programmes</a:t>
            </a:r>
            <a:endParaRPr lang="en-US" sz="16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1821A6DA-29E4-4A38-B5B5-B57A427EFE95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9" name="Eingekerbter Richtungspfeil 5">
            <a:extLst>
              <a:ext uri="{FF2B5EF4-FFF2-40B4-BE49-F238E27FC236}">
                <a16:creationId xmlns:a16="http://schemas.microsoft.com/office/drawing/2014/main" id="{59720485-42EE-4C5D-BA64-A9F872C791DE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10" name="Eingekerbter Richtungspfeil 5">
            <a:extLst>
              <a:ext uri="{FF2B5EF4-FFF2-40B4-BE49-F238E27FC236}">
                <a16:creationId xmlns:a16="http://schemas.microsoft.com/office/drawing/2014/main" id="{446A4C0E-3B25-46D6-AEA8-1FBD25CD34C2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1" name="Eingekerbter Richtungspfeil 5">
            <a:extLst>
              <a:ext uri="{FF2B5EF4-FFF2-40B4-BE49-F238E27FC236}">
                <a16:creationId xmlns:a16="http://schemas.microsoft.com/office/drawing/2014/main" id="{CF698AF0-F0EB-41BD-9432-E28C87175F16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6623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5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C775AC-5E84-424A-B08F-9E24925BC3CC}"/>
              </a:ext>
            </a:extLst>
          </p:cNvPr>
          <p:cNvSpPr txBox="1"/>
          <p:nvPr/>
        </p:nvSpPr>
        <p:spPr>
          <a:xfrm>
            <a:off x="962987" y="1440000"/>
            <a:ext cx="6672715" cy="4319450"/>
          </a:xfrm>
          <a:prstGeom prst="rect">
            <a:avLst/>
          </a:prstGeom>
          <a:solidFill>
            <a:schemeClr val="bg2">
              <a:alpha val="75000"/>
            </a:schemeClr>
          </a:solidFill>
          <a:ln w="254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0000" tIns="180000" rIns="180000" bIns="18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Due 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the current political situation (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EU restrictive measures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), only indirect support for academic life in Syria is possible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br>
              <a:rPr lang="de-DE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spc="-2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b="1" spc="-20" dirty="0" err="1">
                <a:solidFill>
                  <a:schemeClr val="accent6">
                    <a:lumMod val="50000"/>
                  </a:schemeClr>
                </a:solidFill>
              </a:rPr>
              <a:t>programme</a:t>
            </a:r>
            <a:r>
              <a:rPr lang="en-US" b="1" spc="-20" dirty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en-US" b="1" u="sng" spc="-20" dirty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b="1" spc="-20" dirty="0">
                <a:solidFill>
                  <a:schemeClr val="accent6">
                    <a:lumMod val="50000"/>
                  </a:schemeClr>
                </a:solidFill>
              </a:rPr>
              <a:t> intended to: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reconstruction of destroyed infrastructure </a:t>
            </a:r>
            <a:b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(i.e., Construction of university buildings, set up labs, libraries, modern classrooms etc.) 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sponsor any sort of equipment for Syrian universities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finance and support University representatives and officials at Syrian universities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promote projects that aim directly at a reconstruction of the country’s infrastructure of any sort  </a:t>
            </a:r>
          </a:p>
          <a:p>
            <a:pPr marL="180000" indent="-1800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600" b="1" spc="-2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2"/>
              </a:buClr>
            </a:pPr>
            <a:endParaRPr lang="en-GB" sz="1600" b="1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Eingekerbter Richtungspfeil 5">
            <a:extLst>
              <a:ext uri="{FF2B5EF4-FFF2-40B4-BE49-F238E27FC236}">
                <a16:creationId xmlns:a16="http://schemas.microsoft.com/office/drawing/2014/main" id="{6B70D777-0634-4710-8270-6A73D8901E23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12" name="Eingekerbter Richtungspfeil 5">
            <a:extLst>
              <a:ext uri="{FF2B5EF4-FFF2-40B4-BE49-F238E27FC236}">
                <a16:creationId xmlns:a16="http://schemas.microsoft.com/office/drawing/2014/main" id="{B1B70569-DD9D-4D57-86E6-5199FAF736BF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13" name="Eingekerbter Richtungspfeil 5">
            <a:extLst>
              <a:ext uri="{FF2B5EF4-FFF2-40B4-BE49-F238E27FC236}">
                <a16:creationId xmlns:a16="http://schemas.microsoft.com/office/drawing/2014/main" id="{062AFD5A-272A-432F-853E-B1C724D8716A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4" name="Eingekerbter Richtungspfeil 5">
            <a:extLst>
              <a:ext uri="{FF2B5EF4-FFF2-40B4-BE49-F238E27FC236}">
                <a16:creationId xmlns:a16="http://schemas.microsoft.com/office/drawing/2014/main" id="{05A65549-5A4F-4E89-8C2D-C64AB3D53305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90381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6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C775AC-5E84-424A-B08F-9E24925BC3CC}"/>
              </a:ext>
            </a:extLst>
          </p:cNvPr>
          <p:cNvSpPr txBox="1"/>
          <p:nvPr/>
        </p:nvSpPr>
        <p:spPr>
          <a:xfrm>
            <a:off x="962987" y="1440000"/>
            <a:ext cx="6672715" cy="4319450"/>
          </a:xfrm>
          <a:prstGeom prst="rect">
            <a:avLst/>
          </a:prstGeom>
          <a:solidFill>
            <a:schemeClr val="bg2">
              <a:alpha val="75000"/>
            </a:schemeClr>
          </a:solidFill>
          <a:ln w="254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0000" tIns="180000" rIns="180000" bIns="18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Due 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the current political situation (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EU restrictive measures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), only indirect support for academic life in Syria is possible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br>
              <a:rPr lang="de-DE" b="1" spc="-2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spc="-20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b="1" spc="-20" dirty="0" err="1">
                <a:solidFill>
                  <a:schemeClr val="accent6">
                    <a:lumMod val="50000"/>
                  </a:schemeClr>
                </a:solidFill>
              </a:rPr>
              <a:t>programme</a:t>
            </a:r>
            <a:r>
              <a:rPr lang="en-US" b="1" spc="-20" dirty="0">
                <a:solidFill>
                  <a:schemeClr val="accent6">
                    <a:lumMod val="50000"/>
                  </a:schemeClr>
                </a:solidFill>
              </a:rPr>
              <a:t> is intended to: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promote cooperation between German and Jordanian/ Lebanese universities 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encourage them to include Syrian academics in their projects 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b="1" spc="-20" dirty="0">
                <a:solidFill>
                  <a:schemeClr val="tx2">
                    <a:lumMod val="50000"/>
                  </a:schemeClr>
                </a:solidFill>
              </a:rPr>
              <a:t>support the university staff of Jordanian, Lebanese and Syrian universities in improving the quality of teaching and research</a:t>
            </a: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2"/>
              </a:buClr>
            </a:pPr>
            <a:endParaRPr lang="en-GB" sz="1600" b="1" dirty="0">
              <a:solidFill>
                <a:srgbClr val="002060"/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</a:pP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Eingekerbter Richtungspfeil 5">
            <a:extLst>
              <a:ext uri="{FF2B5EF4-FFF2-40B4-BE49-F238E27FC236}">
                <a16:creationId xmlns:a16="http://schemas.microsoft.com/office/drawing/2014/main" id="{6B70D777-0634-4710-8270-6A73D8901E23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12" name="Eingekerbter Richtungspfeil 5">
            <a:extLst>
              <a:ext uri="{FF2B5EF4-FFF2-40B4-BE49-F238E27FC236}">
                <a16:creationId xmlns:a16="http://schemas.microsoft.com/office/drawing/2014/main" id="{B1B70569-DD9D-4D57-86E6-5199FAF736BF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13" name="Eingekerbter Richtungspfeil 5">
            <a:extLst>
              <a:ext uri="{FF2B5EF4-FFF2-40B4-BE49-F238E27FC236}">
                <a16:creationId xmlns:a16="http://schemas.microsoft.com/office/drawing/2014/main" id="{062AFD5A-272A-432F-853E-B1C724D8716A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4" name="Eingekerbter Richtungspfeil 5">
            <a:extLst>
              <a:ext uri="{FF2B5EF4-FFF2-40B4-BE49-F238E27FC236}">
                <a16:creationId xmlns:a16="http://schemas.microsoft.com/office/drawing/2014/main" id="{05A65549-5A4F-4E89-8C2D-C64AB3D53305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8445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29" y="2182034"/>
            <a:ext cx="8424000" cy="3320842"/>
          </a:xfrm>
        </p:spPr>
        <p:txBody>
          <a:bodyPr/>
          <a:lstStyle/>
          <a:p>
            <a:r>
              <a:rPr lang="en-US" u="sng" spc="-20" dirty="0">
                <a:solidFill>
                  <a:schemeClr val="tx2">
                    <a:lumMod val="50000"/>
                  </a:schemeClr>
                </a:solidFill>
              </a:rPr>
              <a:t>Long Term Objectives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Objective 1: improving the quality of teaching at Syrian, Jordanian and Lebanese higher education institutions.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Objective 2: improving the internationalization of the participating institutions.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Objective 3: stabilizing the cooperation structures between the participating universities and other institutions.</a:t>
            </a:r>
          </a:p>
          <a:p>
            <a:endParaRPr lang="de-DE" dirty="0"/>
          </a:p>
        </p:txBody>
      </p:sp>
      <p:sp>
        <p:nvSpPr>
          <p:cNvPr id="5" name="Eingekerbter Richtungspfeil 5">
            <a:extLst>
              <a:ext uri="{FF2B5EF4-FFF2-40B4-BE49-F238E27FC236}">
                <a16:creationId xmlns:a16="http://schemas.microsoft.com/office/drawing/2014/main" id="{5191A7A9-46A2-4809-8A9A-DCAD447C8AF8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6" name="Eingekerbter Richtungspfeil 5">
            <a:extLst>
              <a:ext uri="{FF2B5EF4-FFF2-40B4-BE49-F238E27FC236}">
                <a16:creationId xmlns:a16="http://schemas.microsoft.com/office/drawing/2014/main" id="{446F0762-7C0D-4079-BDA1-81070F78395D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endParaRPr lang="de-DE" sz="1400" b="1" dirty="0"/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61547AE2-D271-4752-A0DC-BC1D980B6348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16CD1740-0921-4924-BF07-4B399ADD129A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en-US" sz="1400" b="1" dirty="0"/>
              <a:t>Measures / Activities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95328F-D693-4F60-8740-D9FAB443EFDE}"/>
              </a:ext>
            </a:extLst>
          </p:cNvPr>
          <p:cNvSpPr/>
          <p:nvPr/>
        </p:nvSpPr>
        <p:spPr>
          <a:xfrm>
            <a:off x="1855551" y="1237562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20" dirty="0">
                <a:solidFill>
                  <a:srgbClr val="0060AF">
                    <a:lumMod val="50000"/>
                  </a:srgbClr>
                </a:solidFill>
              </a:rPr>
              <a:t>- Initiation of Partnerships 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18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942" y="1324670"/>
            <a:ext cx="8424000" cy="3960000"/>
          </a:xfrm>
        </p:spPr>
        <p:txBody>
          <a:bodyPr/>
          <a:lstStyle/>
          <a:p>
            <a:r>
              <a:rPr lang="en-US" u="sng" spc="-20" dirty="0">
                <a:solidFill>
                  <a:schemeClr val="tx2">
                    <a:lumMod val="50000"/>
                  </a:schemeClr>
                </a:solidFill>
              </a:rPr>
              <a:t>Short Term Objectives</a:t>
            </a:r>
            <a:endParaRPr lang="en-US" sz="1800" u="sng" spc="-2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 objective 1: Initial steps are taken in the further qualification of Syrian academics in accordance with the state of scientific knowledge.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 objective 2: Initial steps are taken in the qualification of teaching staff at partner higher education institutions in terms of subject matter, didactics and administration. 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 objective 3: Initial steps are taken in the further development of teaching and research.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 objective 4: Subject-related networks between the participating higher education institutions and other institutions have been established.</a:t>
            </a:r>
          </a:p>
          <a:p>
            <a:endParaRPr lang="de-DE" dirty="0"/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45D0D363-52C3-4F7E-A7B8-A801A82D8158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15668541-EE9D-4291-8C0C-A5FC41B871CE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endParaRPr lang="de-DE" sz="1400" b="1" dirty="0"/>
          </a:p>
        </p:txBody>
      </p:sp>
      <p:sp>
        <p:nvSpPr>
          <p:cNvPr id="9" name="Eingekerbter Richtungspfeil 5">
            <a:extLst>
              <a:ext uri="{FF2B5EF4-FFF2-40B4-BE49-F238E27FC236}">
                <a16:creationId xmlns:a16="http://schemas.microsoft.com/office/drawing/2014/main" id="{341EE0B6-2B89-4B85-9CBD-AFE47A8674FA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0" name="Eingekerbter Richtungspfeil 5">
            <a:extLst>
              <a:ext uri="{FF2B5EF4-FFF2-40B4-BE49-F238E27FC236}">
                <a16:creationId xmlns:a16="http://schemas.microsoft.com/office/drawing/2014/main" id="{3616387D-9C16-4708-92F6-58ED08D465BC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84341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2DEE0F-9449-490C-BDC7-9D1784DA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472019-176C-4985-B6F2-313D6A81E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Measures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Activities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de-DE" spc="-20" dirty="0" err="1">
                <a:solidFill>
                  <a:schemeClr val="tx2">
                    <a:lumMod val="50000"/>
                  </a:schemeClr>
                </a:solidFill>
              </a:rPr>
              <a:t>examples</a:t>
            </a:r>
            <a:r>
              <a:rPr lang="de-DE" spc="-2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Training and education courses;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The joint (further) development of curricula/teaching modules that correspond to the local context and the state of scientific knowledge;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First agreements on the preparation of educational materials (e.g., curricula, blended learning);</a:t>
            </a:r>
          </a:p>
          <a:p>
            <a:pPr lvl="1">
              <a:spcAft>
                <a:spcPts val="1200"/>
              </a:spcAft>
              <a:buSzPct val="103000"/>
              <a:buFont typeface="Wingdings" panose="05000000000000000000" pitchFamily="2" charset="2"/>
              <a:buChar char="§"/>
            </a:pPr>
            <a:r>
              <a:rPr lang="en-US" sz="2000" b="1" spc="-20" dirty="0">
                <a:solidFill>
                  <a:schemeClr val="tx2">
                    <a:lumMod val="50000"/>
                  </a:schemeClr>
                </a:solidFill>
              </a:rPr>
              <a:t>Establishing and / or extending individual contacts between participating universities and other institutions</a:t>
            </a:r>
            <a:endParaRPr lang="de-DE" dirty="0"/>
          </a:p>
        </p:txBody>
      </p:sp>
      <p:sp>
        <p:nvSpPr>
          <p:cNvPr id="7" name="Eingekerbter Richtungspfeil 5">
            <a:extLst>
              <a:ext uri="{FF2B5EF4-FFF2-40B4-BE49-F238E27FC236}">
                <a16:creationId xmlns:a16="http://schemas.microsoft.com/office/drawing/2014/main" id="{ED81F080-882B-481E-AA2B-33FABA5A80D7}"/>
              </a:ext>
            </a:extLst>
          </p:cNvPr>
          <p:cNvSpPr/>
          <p:nvPr/>
        </p:nvSpPr>
        <p:spPr>
          <a:xfrm>
            <a:off x="374175" y="285901"/>
            <a:ext cx="2160000" cy="4688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Background</a:t>
            </a:r>
          </a:p>
        </p:txBody>
      </p:sp>
      <p:sp>
        <p:nvSpPr>
          <p:cNvPr id="8" name="Eingekerbter Richtungspfeil 5">
            <a:extLst>
              <a:ext uri="{FF2B5EF4-FFF2-40B4-BE49-F238E27FC236}">
                <a16:creationId xmlns:a16="http://schemas.microsoft.com/office/drawing/2014/main" id="{D75FE73A-C961-4DCE-B362-D45AD0898204}"/>
              </a:ext>
            </a:extLst>
          </p:cNvPr>
          <p:cNvSpPr/>
          <p:nvPr/>
        </p:nvSpPr>
        <p:spPr>
          <a:xfrm>
            <a:off x="2341156" y="284809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Objectives</a:t>
            </a:r>
            <a:r>
              <a:rPr lang="de-DE" sz="1400" b="1" dirty="0"/>
              <a:t> </a:t>
            </a:r>
          </a:p>
        </p:txBody>
      </p:sp>
      <p:sp>
        <p:nvSpPr>
          <p:cNvPr id="9" name="Eingekerbter Richtungspfeil 5">
            <a:extLst>
              <a:ext uri="{FF2B5EF4-FFF2-40B4-BE49-F238E27FC236}">
                <a16:creationId xmlns:a16="http://schemas.microsoft.com/office/drawing/2014/main" id="{742DB772-D62C-4AFA-9963-7BE200FC91D0}"/>
              </a:ext>
            </a:extLst>
          </p:cNvPr>
          <p:cNvSpPr/>
          <p:nvPr/>
        </p:nvSpPr>
        <p:spPr>
          <a:xfrm>
            <a:off x="6260187" y="285901"/>
            <a:ext cx="2160000" cy="468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/>
              <a:t>General Information</a:t>
            </a:r>
          </a:p>
        </p:txBody>
      </p:sp>
      <p:sp>
        <p:nvSpPr>
          <p:cNvPr id="10" name="Eingekerbter Richtungspfeil 5">
            <a:extLst>
              <a:ext uri="{FF2B5EF4-FFF2-40B4-BE49-F238E27FC236}">
                <a16:creationId xmlns:a16="http://schemas.microsoft.com/office/drawing/2014/main" id="{3193FBA8-5AF5-402E-A702-AEDBB8B586B6}"/>
              </a:ext>
            </a:extLst>
          </p:cNvPr>
          <p:cNvSpPr/>
          <p:nvPr/>
        </p:nvSpPr>
        <p:spPr>
          <a:xfrm>
            <a:off x="4299345" y="285901"/>
            <a:ext cx="2160000" cy="468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rIns="0" rtlCol="0" anchor="ctr">
            <a:noAutofit/>
          </a:bodyPr>
          <a:lstStyle/>
          <a:p>
            <a:r>
              <a:rPr lang="de-DE" sz="1400" b="1" dirty="0" err="1"/>
              <a:t>Measures</a:t>
            </a:r>
            <a:r>
              <a:rPr lang="de-DE" sz="1400" b="1" dirty="0"/>
              <a:t> / </a:t>
            </a:r>
            <a:r>
              <a:rPr lang="de-DE" sz="1400" b="1" dirty="0" err="1"/>
              <a:t>Activities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20577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FB199E679B60478942366CD32C2D67" ma:contentTypeVersion="22" ma:contentTypeDescription="Ein neues Dokument erstellen." ma:contentTypeScope="" ma:versionID="cefff7979c9df8bbd8896a1d63f51072">
  <xsd:schema xmlns:xsd="http://www.w3.org/2001/XMLSchema" xmlns:xs="http://www.w3.org/2001/XMLSchema" xmlns:p="http://schemas.microsoft.com/office/2006/metadata/properties" xmlns:ns2="8e617df4-db94-4552-adc0-bfdd0819a057" xmlns:ns3="b7d3814e-d6d4-4485-b805-a40de7fd9c3e" targetNamespace="http://schemas.microsoft.com/office/2006/metadata/properties" ma:root="true" ma:fieldsID="6562708bb584cc03e95958a61bff17bc" ns2:_="" ns3:_="">
    <xsd:import namespace="8e617df4-db94-4552-adc0-bfdd0819a057"/>
    <xsd:import namespace="b7d3814e-d6d4-4485-b805-a40de7fd9c3e"/>
    <xsd:element name="properties">
      <xsd:complexType>
        <xsd:sequence>
          <xsd:element name="documentManagement">
            <xsd:complexType>
              <xsd:all>
                <xsd:element ref="ns2:Kommentar" minOccurs="0"/>
                <xsd:element ref="ns3:FachlAnsprechpartner" minOccurs="0"/>
                <xsd:element ref="ns2:Archivierung" minOccurs="0"/>
                <xsd:element ref="ns2:c6bf82a65d03465fa66a4cdf9e7a306a" minOccurs="0"/>
                <xsd:element ref="ns2:c9c8b130b1664562af0311ff4324788e" minOccurs="0"/>
                <xsd:element ref="ns2:kd846239ecff484cbb85f09ed8893f36" minOccurs="0"/>
                <xsd:element ref="ns3:TaxCatchAll" minOccurs="0"/>
                <xsd:element ref="ns3:SharedWithUsers" minOccurs="0"/>
                <xsd:element ref="ns2:Them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17df4-db94-4552-adc0-bfdd0819a057" elementFormDefault="qualified">
    <xsd:import namespace="http://schemas.microsoft.com/office/2006/documentManagement/types"/>
    <xsd:import namespace="http://schemas.microsoft.com/office/infopath/2007/PartnerControls"/>
    <xsd:element name="Kommentar" ma:index="2" nillable="true" ma:displayName="Kommentar" ma:description="" ma:internalName="Kommentar">
      <xsd:simpleType>
        <xsd:restriction base="dms:Note">
          <xsd:maxLength value="255"/>
        </xsd:restriction>
      </xsd:simpleType>
    </xsd:element>
    <xsd:element name="Archivierung" ma:index="7" nillable="true" ma:displayName="Archivierung" ma:default="Im Intranet belassen" ma:description="" ma:format="RadioButtons" ma:internalName="Archivierung">
      <xsd:simpleType>
        <xsd:restriction base="dms:Choice">
          <xsd:enumeration value="Im Intranet belassen"/>
          <xsd:enumeration value="Ins Intranetarchiv verschieben"/>
        </xsd:restriction>
      </xsd:simpleType>
    </xsd:element>
    <xsd:element name="c6bf82a65d03465fa66a4cdf9e7a306a" ma:index="10" ma:taxonomy="true" ma:internalName="c6bf82a65d03465fa66a4cdf9e7a306a" ma:taxonomyFieldName="Dokumentenart" ma:displayName="Dokumentenart" ma:readOnly="false" ma:fieldId="{c6bf82a6-5d03-465f-a66a-4cdf9e7a306a}" ma:sspId="9d6e9239-e4a6-4ca5-9d36-3f8bee75ef81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c8b130b1664562af0311ff4324788e" ma:index="11" nillable="true" ma:taxonomy="true" ma:internalName="c9c8b130b1664562af0311ff4324788e" ma:taxonomyFieldName="Organisationseinheit" ma:displayName="Organisationseinheit" ma:readOnly="false" ma:fieldId="{c9c8b130-b166-4562-af03-11ff4324788e}" ma:taxonomyMulti="true" ma:sspId="9d6e9239-e4a6-4ca5-9d36-3f8bee75ef81" ma:termSetId="0ed81661-92d4-42e9-8d0d-4895a66633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846239ecff484cbb85f09ed8893f36" ma:index="12" ma:taxonomy="true" ma:internalName="kd846239ecff484cbb85f09ed8893f36" ma:taxonomyFieldName="Schlagwort" ma:displayName="Schlagwort" ma:readOnly="false" ma:fieldId="{4d846239-ecff-484c-bb85-f09ed8893f36}" ma:taxonomyMulti="true" ma:sspId="9d6e9239-e4a6-4ca5-9d36-3f8bee75ef81" ma:termSetId="ad712d94-146e-418d-b223-b2f90cfd56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9" nillable="true" ma:displayName="Thema" ma:default="Standardpräsentation" ma:format="Dropdown" ma:hidden="true" ma:internalName="Thema" ma:readOnly="false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arbeit"/>
          <xsd:enumeration value="Öffentlichkeitsarbeit"/>
          <xsd:enumeration value="Interne Kommunikation"/>
          <xsd:enumeration value="Internetkoordinierung"/>
          <xsd:enumeration value="Social Media"/>
          <xsd:enumeration value="Publikationen"/>
          <xsd:enumeration value="Jahresthema"/>
          <xsd:enumeration value="Marketing"/>
          <xsd:enumeration value="Jubiläum – 90 Jahre DAAD"/>
          <xsd:enumeration value="Was macht eigentli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3814e-d6d4-4485-b805-a40de7fd9c3e" elementFormDefault="qualified">
    <xsd:import namespace="http://schemas.microsoft.com/office/2006/documentManagement/types"/>
    <xsd:import namespace="http://schemas.microsoft.com/office/infopath/2007/PartnerControls"/>
    <xsd:element name="FachlAnsprechpartner" ma:index="6" nillable="true" ma:displayName="Fachl. Ansprechpartner" ma:list="UserInfo" ma:SharePointGroup="0" ma:internalName="FachlAnsprechpart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3" nillable="true" ma:displayName="Taxonomy Catch All Column" ma:description="" ma:hidden="true" ma:list="{0d50d7ee-efbe-4a4a-8210-d2dedcf88dcc}" ma:internalName="TaxCatchAll" ma:showField="CatchAllData" ma:web="b7d3814e-d6d4-4485-b805-a40de7fd9c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d3814e-d6d4-4485-b805-a40de7fd9c3e">
      <Value>730</Value>
      <Value>485</Value>
      <Value>171</Value>
      <Value>352</Value>
    </TaxCatchAll>
    <c6bf82a65d03465fa66a4cdf9e7a306a xmlns="8e617df4-db94-4552-adc0-bfdd0819a0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Präsentationen/Vorträge/Reden</TermName>
          <TermId xmlns="http://schemas.microsoft.com/office/infopath/2007/PartnerControls">73fee78f-aac7-4f8e-ad4e-786841ebc73e</TermId>
        </TermInfo>
      </Terms>
    </c6bf82a65d03465fa66a4cdf9e7a306a>
    <Thema xmlns="8e617df4-db94-4552-adc0-bfdd0819a057">Standardpräsentation</Thema>
    <c9c8b130b1664562af0311ff4324788e xmlns="8e617df4-db94-4552-adc0-bfdd0819a0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K13</TermName>
          <TermId xmlns="http://schemas.microsoft.com/office/infopath/2007/PartnerControls">b1d3cb11-f306-49b9-a4ce-19d79f549546</TermId>
        </TermInfo>
      </Terms>
    </c9c8b130b1664562af0311ff4324788e>
    <kd846239ecff484cbb85f09ed8893f36 xmlns="8e617df4-db94-4552-adc0-bfdd0819a0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Externe Kommunikation</TermName>
          <TermId xmlns="http://schemas.microsoft.com/office/infopath/2007/PartnerControls">e04ef9aa-9b14-4891-84bd-0a4a2d6cca7a</TermId>
        </TermInfo>
        <TermInfo xmlns="http://schemas.microsoft.com/office/infopath/2007/PartnerControls">
          <TermName xmlns="http://schemas.microsoft.com/office/infopath/2007/PartnerControls">Standardpräsentationen</TermName>
          <TermId xmlns="http://schemas.microsoft.com/office/infopath/2007/PartnerControls">c5d1b452-9e46-4b23-bc4e-f9317c6cd899</TermId>
        </TermInfo>
      </Terms>
    </kd846239ecff484cbb85f09ed8893f36>
    <Kommentar xmlns="8e617df4-db94-4552-adc0-bfdd0819a057" xsi:nil="true"/>
    <Archivierung xmlns="8e617df4-db94-4552-adc0-bfdd0819a057">Im Intranet belassen</Archivierung>
    <FachlAnsprechpartner xmlns="b7d3814e-d6d4-4485-b805-a40de7fd9c3e">
      <UserInfo>
        <DisplayName>i:0#.w|zentrale\sica_c</DisplayName>
        <AccountId>369</AccountId>
        <AccountType/>
      </UserInfo>
    </FachlAnsprechpartner>
    <SharedWithUsers xmlns="b7d3814e-d6d4-4485-b805-a40de7fd9c3e">
      <UserInfo>
        <DisplayName>Theresa Holz</DisplayName>
        <AccountId>233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D9B91E-6343-4ACA-A0BC-F29DAA6AC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D6E95-570A-4DB1-94E3-477B34132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617df4-db94-4552-adc0-bfdd0819a057"/>
    <ds:schemaRef ds:uri="b7d3814e-d6d4-4485-b805-a40de7fd9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5579-5BE4-48D3-9B41-FFDC3DCCF983}">
  <ds:schemaRefs>
    <ds:schemaRef ds:uri="8e617df4-db94-4552-adc0-bfdd0819a05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7d3814e-d6d4-4485-b805-a40de7fd9c3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Bildschirmpräsentation (4:3)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Wingdings</vt:lpstr>
      <vt:lpstr>Office-Design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DAAD standard slide presentation</dc:title>
  <dc:creator>Claudia Sica</dc:creator>
  <cp:lastModifiedBy>Reinhard Babel</cp:lastModifiedBy>
  <cp:revision>109</cp:revision>
  <dcterms:created xsi:type="dcterms:W3CDTF">2020-07-22T10:19:39Z</dcterms:created>
  <dcterms:modified xsi:type="dcterms:W3CDTF">2021-03-23T11:21:45Z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0x0101003DFB199E679B60478942366CD32C2D67</vt:lpwstr>
  </property>
  <property fmtid="{D5CDD505-2E9C-101B-9397-08002B2CF9AE}" pid="3" name="Schlagwort">
    <vt:lpwstr>352;#Externe Kommunikation|e04ef9aa-9b14-4891-84bd-0a4a2d6cca7a;#485;#Standardpräsentationen|c5d1b452-9e46-4b23-bc4e-f9317c6cd899</vt:lpwstr>
  </property>
  <property fmtid="{D5CDD505-2E9C-101B-9397-08002B2CF9AE}" pid="4" name="Organisationseinheit">
    <vt:lpwstr>730;#K13|b1d3cb11-f306-49b9-a4ce-19d79f549546</vt:lpwstr>
  </property>
  <property fmtid="{D5CDD505-2E9C-101B-9397-08002B2CF9AE}" pid="5" name="Dokumentenart">
    <vt:lpwstr>171;#Präsentationen/Vorträge/Reden|73fee78f-aac7-4f8e-ad4e-786841ebc73e</vt:lpwstr>
  </property>
</Properties>
</file>